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9" r:id="rId4"/>
    <p:sldId id="270" r:id="rId5"/>
    <p:sldId id="287" r:id="rId6"/>
    <p:sldId id="271" r:id="rId7"/>
    <p:sldId id="286" r:id="rId8"/>
    <p:sldId id="259" r:id="rId9"/>
    <p:sldId id="263" r:id="rId10"/>
    <p:sldId id="288" r:id="rId11"/>
    <p:sldId id="289" r:id="rId12"/>
    <p:sldId id="290" r:id="rId13"/>
    <p:sldId id="262" r:id="rId14"/>
    <p:sldId id="291" r:id="rId15"/>
    <p:sldId id="294" r:id="rId16"/>
    <p:sldId id="293" r:id="rId17"/>
    <p:sldId id="295" r:id="rId18"/>
    <p:sldId id="264" r:id="rId19"/>
    <p:sldId id="292" r:id="rId20"/>
    <p:sldId id="296" r:id="rId21"/>
    <p:sldId id="265" r:id="rId22"/>
    <p:sldId id="297" r:id="rId23"/>
    <p:sldId id="298" r:id="rId24"/>
    <p:sldId id="299" r:id="rId25"/>
    <p:sldId id="306" r:id="rId26"/>
    <p:sldId id="300" r:id="rId27"/>
    <p:sldId id="266" r:id="rId28"/>
    <p:sldId id="303" r:id="rId29"/>
    <p:sldId id="304" r:id="rId30"/>
    <p:sldId id="267" r:id="rId31"/>
    <p:sldId id="272" r:id="rId32"/>
    <p:sldId id="273" r:id="rId33"/>
    <p:sldId id="274" r:id="rId34"/>
    <p:sldId id="305" r:id="rId35"/>
    <p:sldId id="275" r:id="rId36"/>
    <p:sldId id="301" r:id="rId37"/>
    <p:sldId id="302" r:id="rId38"/>
    <p:sldId id="276" r:id="rId39"/>
    <p:sldId id="277" r:id="rId40"/>
    <p:sldId id="278" r:id="rId41"/>
    <p:sldId id="285" r:id="rId42"/>
    <p:sldId id="279" r:id="rId43"/>
    <p:sldId id="280" r:id="rId44"/>
    <p:sldId id="281" r:id="rId45"/>
    <p:sldId id="283" r:id="rId46"/>
    <p:sldId id="284" r:id="rId47"/>
    <p:sldId id="26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20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28/11/18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3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teves-internet-guide.com/mqtt-protocol-messages-overview/" TargetMode="Externa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softwaremill.com/mqperf/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tent.pivotal.io/blog/rabbitmq-hits-one-million-messages-per-second-on-google-compute-engine" TargetMode="Externa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oftwaremill.com/mqperf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://www.slideshare.net/charmalloc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reo.me/siddhi-uber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freo.me/DEBS_Siddhi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so2/siddhi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Event </a:t>
            </a:r>
            <a:r>
              <a:rPr lang="en-US" smtClean="0"/>
              <a:t>Based Approaches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r>
              <a:rPr lang="en-US" smtClean="0">
                <a:ea typeface="ヒラギノ角ゴ ProN W3" charset="0"/>
                <a:cs typeface="ヒラギノ角ゴ ProN W3" charset="0"/>
              </a:rPr>
              <a:t>December 2018</a:t>
            </a:r>
            <a:endParaRPr lang="en-US" dirty="0" smtClean="0">
              <a:ea typeface="ヒラギノ角ゴ ProN W3" charset="0"/>
              <a:cs typeface="ヒラギノ角ゴ ProN W3" charset="0"/>
            </a:endParaRPr>
          </a:p>
          <a:p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8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NATS simple demo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nats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91" y="1061270"/>
            <a:ext cx="7386543" cy="54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8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NATS Streaming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10" y="1476248"/>
            <a:ext cx="7520186" cy="49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15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NATS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least once delivery</a:t>
            </a:r>
          </a:p>
          <a:p>
            <a:r>
              <a:rPr lang="en-US" dirty="0" smtClean="0"/>
              <a:t>Publisher rate limiting</a:t>
            </a:r>
          </a:p>
          <a:p>
            <a:r>
              <a:rPr lang="en-US" dirty="0" smtClean="0"/>
              <a:t>Subscriber rate limiting</a:t>
            </a:r>
          </a:p>
          <a:p>
            <a:r>
              <a:rPr lang="en-US" dirty="0" smtClean="0"/>
              <a:t>Message Replay</a:t>
            </a:r>
          </a:p>
          <a:p>
            <a:r>
              <a:rPr lang="en-US" dirty="0" smtClean="0"/>
              <a:t>Durable Subscriptions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45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lightweight binary protocol</a:t>
            </a:r>
          </a:p>
          <a:p>
            <a:pPr lvl="1"/>
            <a:r>
              <a:rPr lang="en-US" dirty="0" smtClean="0"/>
              <a:t>2-byte overhead</a:t>
            </a:r>
          </a:p>
          <a:p>
            <a:r>
              <a:rPr lang="en-US" dirty="0" smtClean="0"/>
              <a:t>Widely used in </a:t>
            </a:r>
            <a:r>
              <a:rPr lang="en-US" dirty="0" err="1" smtClean="0"/>
              <a:t>IoT</a:t>
            </a:r>
            <a:r>
              <a:rPr lang="en-US" dirty="0" smtClean="0"/>
              <a:t> scenarios</a:t>
            </a:r>
          </a:p>
          <a:p>
            <a:r>
              <a:rPr lang="en-US" dirty="0" smtClean="0"/>
              <a:t>Pub-sub only until MQTT5</a:t>
            </a:r>
          </a:p>
          <a:p>
            <a:r>
              <a:rPr lang="en-US" dirty="0" err="1" smtClean="0"/>
              <a:t>QoS</a:t>
            </a:r>
            <a:r>
              <a:rPr lang="en-US" dirty="0" smtClean="0"/>
              <a:t> levels</a:t>
            </a:r>
          </a:p>
          <a:p>
            <a:pPr lvl="1"/>
            <a:r>
              <a:rPr lang="en-US" dirty="0" smtClean="0"/>
              <a:t>Fire and forget QoS0</a:t>
            </a:r>
          </a:p>
          <a:p>
            <a:pPr lvl="1"/>
            <a:r>
              <a:rPr lang="en-US" dirty="0" smtClean="0"/>
              <a:t>At least once QoS1</a:t>
            </a:r>
          </a:p>
          <a:p>
            <a:pPr lvl="1"/>
            <a:r>
              <a:rPr lang="en-US" dirty="0" smtClean="0"/>
              <a:t>Exactly once QoS2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22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MQTT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04" y="1929000"/>
            <a:ext cx="8170440" cy="33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6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MQTT Packets</a:t>
            </a:r>
            <a:br>
              <a:rPr lang="en-US" dirty="0"/>
            </a:br>
            <a:r>
              <a:rPr lang="en-US" sz="1600" dirty="0">
                <a:hlinkClick r:id="rId2"/>
              </a:rPr>
              <a:t>http://www.steves-internet-guide.com/mqtt-protocol-messages-overview</a:t>
            </a:r>
            <a:r>
              <a:rPr lang="en-US" sz="1600" dirty="0" smtClean="0">
                <a:hlinkClick r:id="rId2"/>
              </a:rPr>
              <a:t>/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0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6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876300"/>
            <a:ext cx="70358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05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0"/>
            <a:ext cx="602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20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STOMP       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73" y="0"/>
            <a:ext cx="4048118" cy="1119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875"/>
            <a:ext cx="9144000" cy="431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57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50"/>
            <a:ext cx="9144000" cy="609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3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2339"/>
            <a:ext cx="8229600" cy="1143000"/>
          </a:xfrm>
        </p:spPr>
        <p:txBody>
          <a:bodyPr/>
          <a:lstStyle/>
          <a:p>
            <a:r>
              <a:rPr lang="en-US" dirty="0" smtClean="0"/>
              <a:t>Why Asynchronous?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95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STOMP “verbs”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540" y="1579774"/>
            <a:ext cx="3770560" cy="459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AMQP / </a:t>
            </a:r>
            <a:r>
              <a:rPr lang="en-US" dirty="0" err="1" smtClean="0"/>
              <a:t>RabbitMQ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AMQP is an advanced messaging protocol</a:t>
            </a:r>
          </a:p>
          <a:p>
            <a:pPr lvl="1"/>
            <a:r>
              <a:rPr lang="en-US" dirty="0" smtClean="0"/>
              <a:t>Designed to meet more enterprise needs</a:t>
            </a:r>
          </a:p>
          <a:p>
            <a:pPr lvl="1"/>
            <a:r>
              <a:rPr lang="en-US" dirty="0" smtClean="0"/>
              <a:t>Emerged from JP Morgan attempting to decouple from proprietary systems</a:t>
            </a:r>
          </a:p>
          <a:p>
            <a:r>
              <a:rPr lang="en-US" dirty="0" err="1" smtClean="0"/>
              <a:t>Standardised</a:t>
            </a:r>
            <a:r>
              <a:rPr lang="en-US" dirty="0" smtClean="0"/>
              <a:t> in OASIS</a:t>
            </a:r>
          </a:p>
          <a:p>
            <a:pPr lvl="1"/>
            <a:r>
              <a:rPr lang="en-US" dirty="0" smtClean="0"/>
              <a:t>Although many implementations prefer 0-91 to 1-00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06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0"/>
            <a:ext cx="9144000" cy="55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10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RabbitMQ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780225"/>
            <a:ext cx="88900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0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RabbitMQ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</a:t>
            </a:r>
            <a:r>
              <a:rPr lang="en-US" dirty="0" err="1" smtClean="0"/>
              <a:t>Erlang</a:t>
            </a:r>
            <a:endParaRPr lang="en-US" dirty="0" smtClean="0"/>
          </a:p>
          <a:p>
            <a:r>
              <a:rPr lang="en-US" dirty="0" smtClean="0"/>
              <a:t>Designed to implement the AMQP 0-91 spec</a:t>
            </a:r>
          </a:p>
          <a:p>
            <a:pPr lvl="1"/>
            <a:r>
              <a:rPr lang="en-US" dirty="0" smtClean="0"/>
              <a:t>Now extended to support STOMP, MQTT, AMQP 1-0 and HTTP</a:t>
            </a:r>
          </a:p>
          <a:p>
            <a:r>
              <a:rPr lang="en-US" dirty="0" err="1" smtClean="0"/>
              <a:t>Clusterable</a:t>
            </a:r>
            <a:r>
              <a:rPr lang="en-US" dirty="0" smtClean="0"/>
              <a:t> and high-performance</a:t>
            </a:r>
          </a:p>
          <a:p>
            <a:r>
              <a:rPr lang="en-US" dirty="0" smtClean="0"/>
              <a:t>Transactional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00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50" y="3611300"/>
            <a:ext cx="6257750" cy="324669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3574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RabbitMQ</a:t>
            </a:r>
            <a:r>
              <a:rPr lang="en-US" dirty="0"/>
              <a:t> performance</a:t>
            </a:r>
            <a:br>
              <a:rPr lang="en-US" dirty="0"/>
            </a:br>
            <a:r>
              <a:rPr lang="en-US" sz="2000" dirty="0">
                <a:hlinkClick r:id="rId4"/>
              </a:rPr>
              <a:t>https://softwaremill.com/mqperf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32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&gt;1m </a:t>
            </a:r>
            <a:r>
              <a:rPr lang="en-US" dirty="0" err="1" smtClean="0"/>
              <a:t>msgs</a:t>
            </a:r>
            <a:r>
              <a:rPr lang="en-US" dirty="0"/>
              <a:t>/sec</a:t>
            </a:r>
            <a:br>
              <a:rPr lang="en-US" dirty="0"/>
            </a:br>
            <a:r>
              <a:rPr lang="en-US" sz="1200" dirty="0">
                <a:hlinkClick r:id="rId2"/>
              </a:rPr>
              <a:t>https://content.pivotal.io/blog/rabbitmq-hits-one-million-messages-per-second-on-google-compute-</a:t>
            </a:r>
            <a:r>
              <a:rPr lang="en-US" sz="1200" dirty="0" smtClean="0">
                <a:hlinkClick r:id="rId2"/>
              </a:rPr>
              <a:t>engine</a:t>
            </a:r>
            <a:r>
              <a:rPr lang="en-US" sz="1200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6238"/>
            <a:ext cx="9144000" cy="46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ActiveMQ</a:t>
            </a:r>
            <a:r>
              <a:rPr lang="en-US" dirty="0" smtClean="0"/>
              <a:t> / Artemis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312" y="1417638"/>
            <a:ext cx="5019525" cy="47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68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Artemis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Supports multi-protocols:</a:t>
            </a:r>
          </a:p>
          <a:p>
            <a:pPr lvl="1"/>
            <a:r>
              <a:rPr lang="en-US" dirty="0" smtClean="0"/>
              <a:t>“JMS”, AMQP, STOMP, </a:t>
            </a:r>
            <a:r>
              <a:rPr lang="en-US" dirty="0" err="1" smtClean="0"/>
              <a:t>OpenWire</a:t>
            </a:r>
            <a:r>
              <a:rPr lang="en-US" dirty="0" smtClean="0"/>
              <a:t>, MQTT, REST</a:t>
            </a:r>
          </a:p>
          <a:p>
            <a:pPr lvl="1"/>
            <a:r>
              <a:rPr lang="en-US" dirty="0" smtClean="0"/>
              <a:t>Highly available and </a:t>
            </a:r>
            <a:r>
              <a:rPr lang="en-US" dirty="0" err="1" smtClean="0"/>
              <a:t>clusterable</a:t>
            </a:r>
            <a:endParaRPr lang="en-US" dirty="0" smtClean="0"/>
          </a:p>
          <a:p>
            <a:pPr lvl="1"/>
            <a:r>
              <a:rPr lang="en-US" dirty="0" smtClean="0"/>
              <a:t>Written in Java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57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Artemis Performance</a:t>
            </a:r>
            <a:br>
              <a:rPr lang="en-US" dirty="0"/>
            </a:br>
            <a:r>
              <a:rPr lang="en-US" sz="2000" dirty="0">
                <a:hlinkClick r:id="rId2"/>
              </a:rPr>
              <a:t>https://softwaremill.com/mqperf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9172"/>
            <a:ext cx="4925243" cy="2956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576" y="3507207"/>
            <a:ext cx="6127423" cy="32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1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6318480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04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17600"/>
            <a:ext cx="89916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3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Kafka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4900"/>
            <a:ext cx="9144000" cy="4643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http://www.slideshare.net/charmalloc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79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Applying “big data” approaches </a:t>
            </a:r>
            <a:r>
              <a:rPr lang="en-US" smtClean="0"/>
              <a:t>to messaging:</a:t>
            </a:r>
            <a:endParaRPr lang="en-US" dirty="0" smtClean="0"/>
          </a:p>
          <a:p>
            <a:pPr lvl="1"/>
            <a:r>
              <a:rPr lang="en-US" dirty="0" smtClean="0"/>
              <a:t>Partitioning</a:t>
            </a:r>
          </a:p>
          <a:p>
            <a:pPr lvl="1"/>
            <a:r>
              <a:rPr lang="en-US" dirty="0" smtClean="0"/>
              <a:t>Multiple brokers</a:t>
            </a:r>
          </a:p>
          <a:p>
            <a:pPr lvl="1"/>
            <a:r>
              <a:rPr lang="en-US" dirty="0" smtClean="0"/>
              <a:t>Elastically scalable</a:t>
            </a:r>
          </a:p>
          <a:p>
            <a:pPr lvl="1"/>
            <a:r>
              <a:rPr lang="en-US" dirty="0" smtClean="0"/>
              <a:t>Supports clusters of </a:t>
            </a:r>
            <a:r>
              <a:rPr lang="en-US" dirty="0" err="1" smtClean="0"/>
              <a:t>co-ordinated</a:t>
            </a:r>
            <a:r>
              <a:rPr lang="en-US" dirty="0" smtClean="0"/>
              <a:t> consumers</a:t>
            </a:r>
          </a:p>
          <a:p>
            <a:pPr lvl="1"/>
            <a:r>
              <a:rPr lang="en-US" dirty="0" smtClean="0"/>
              <a:t>Automatic re-election of leaders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Kafka exactly-once semantics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1480778"/>
            <a:ext cx="7890933" cy="46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4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Performance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9" y="1386967"/>
            <a:ext cx="5743743" cy="33751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098" y="3920617"/>
            <a:ext cx="4714401" cy="293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12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ZeroMQ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940" y="1417638"/>
            <a:ext cx="4496043" cy="46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3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Continuous data flow </a:t>
            </a:r>
          </a:p>
          <a:p>
            <a:pPr lvl="1"/>
            <a:r>
              <a:rPr lang="en-US" dirty="0" smtClean="0"/>
              <a:t>“Unbounded streams of data”</a:t>
            </a:r>
          </a:p>
          <a:p>
            <a:r>
              <a:rPr lang="en-US" dirty="0" smtClean="0"/>
              <a:t>Usually uses a message distribution system</a:t>
            </a:r>
          </a:p>
          <a:p>
            <a:pPr lvl="1"/>
            <a:r>
              <a:rPr lang="en-US" dirty="0" smtClean="0"/>
              <a:t>JMS</a:t>
            </a:r>
          </a:p>
          <a:p>
            <a:pPr lvl="1"/>
            <a:r>
              <a:rPr lang="en-US" dirty="0" smtClean="0"/>
              <a:t>Apache Kafka</a:t>
            </a:r>
          </a:p>
          <a:p>
            <a:pPr lvl="1"/>
            <a:r>
              <a:rPr lang="en-US" dirty="0" smtClean="0"/>
              <a:t>MQTT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An unbounded set of events with time</a:t>
            </a:r>
          </a:p>
          <a:p>
            <a:pPr lvl="1"/>
            <a:r>
              <a:rPr lang="en-US" dirty="0" smtClean="0"/>
              <a:t>&lt;t1, E1&gt;, &lt;t2, E2&gt;, </a:t>
            </a:r>
            <a:r>
              <a:rPr lang="is-IS" dirty="0" smtClean="0"/>
              <a:t>….., &lt;tn, En&gt;, ....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Stream processing categorization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Simple event processing</a:t>
            </a:r>
          </a:p>
          <a:p>
            <a:pPr lvl="1"/>
            <a:r>
              <a:rPr lang="en-US" dirty="0" smtClean="0"/>
              <a:t>Working on an event at a time</a:t>
            </a:r>
          </a:p>
          <a:p>
            <a:pPr lvl="2"/>
            <a:r>
              <a:rPr lang="en-US" dirty="0" smtClean="0"/>
              <a:t>e.g. filter out all events where the wind speed &gt; 50 mph</a:t>
            </a:r>
          </a:p>
          <a:p>
            <a:r>
              <a:rPr lang="en-US" dirty="0" smtClean="0"/>
              <a:t>Event stream processing</a:t>
            </a:r>
          </a:p>
          <a:p>
            <a:pPr lvl="1"/>
            <a:r>
              <a:rPr lang="en-US" dirty="0" smtClean="0"/>
              <a:t>Time-based processing of a single stream of events</a:t>
            </a:r>
          </a:p>
          <a:p>
            <a:pPr lvl="2"/>
            <a:r>
              <a:rPr lang="en-US" dirty="0" smtClean="0"/>
              <a:t>Average wind speed over the last hour compared to the average over the last day</a:t>
            </a:r>
          </a:p>
          <a:p>
            <a:r>
              <a:rPr lang="en-US" dirty="0" smtClean="0"/>
              <a:t>Complex Event Processing </a:t>
            </a:r>
          </a:p>
          <a:p>
            <a:pPr lvl="1"/>
            <a:r>
              <a:rPr lang="en-US" dirty="0" smtClean="0"/>
              <a:t>Correlation of events across different streams</a:t>
            </a:r>
          </a:p>
          <a:p>
            <a:pPr lvl="2"/>
            <a:r>
              <a:rPr lang="en-US" dirty="0" smtClean="0"/>
              <a:t>Emergency calls correlated with wind speed in real time</a:t>
            </a:r>
          </a:p>
        </p:txBody>
      </p:sp>
    </p:spTree>
    <p:extLst>
      <p:ext uri="{BB962C8B-B14F-4D97-AF65-F5344CB8AC3E}">
        <p14:creationId xmlns:p14="http://schemas.microsoft.com/office/powerpoint/2010/main" val="3370528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Kafka Streams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234"/>
            <a:ext cx="7487278" cy="61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8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Kafka Streams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Event-at-a-time processing (not </a:t>
            </a:r>
            <a:r>
              <a:rPr lang="en-US" dirty="0" err="1"/>
              <a:t>microbatch</a:t>
            </a:r>
            <a:r>
              <a:rPr lang="en-US" dirty="0"/>
              <a:t>) with millisecond latency</a:t>
            </a:r>
          </a:p>
          <a:p>
            <a:r>
              <a:rPr lang="en-US" dirty="0" err="1"/>
              <a:t>Stateful</a:t>
            </a:r>
            <a:r>
              <a:rPr lang="en-US" dirty="0"/>
              <a:t> processing including distributed joins and aggregations</a:t>
            </a:r>
          </a:p>
          <a:p>
            <a:r>
              <a:rPr lang="en-US" dirty="0"/>
              <a:t>A convenient DSL</a:t>
            </a:r>
          </a:p>
          <a:p>
            <a:r>
              <a:rPr lang="en-US" dirty="0"/>
              <a:t>Windowing with out-of-order data using a </a:t>
            </a:r>
            <a:r>
              <a:rPr lang="en-US" dirty="0" err="1"/>
              <a:t>DataFlow</a:t>
            </a:r>
            <a:r>
              <a:rPr lang="en-US" dirty="0"/>
              <a:t>-like model</a:t>
            </a:r>
          </a:p>
          <a:p>
            <a:r>
              <a:rPr lang="en-US" dirty="0"/>
              <a:t>Distributed processing and fault-tolerance with fast failover</a:t>
            </a:r>
          </a:p>
          <a:p>
            <a:r>
              <a:rPr lang="en-US" dirty="0"/>
              <a:t>Reprocessing capabilities so you can recalculate output when your code changes</a:t>
            </a:r>
          </a:p>
          <a:p>
            <a:r>
              <a:rPr lang="en-US" dirty="0"/>
              <a:t>No-downtime rolling deployments</a:t>
            </a:r>
          </a:p>
        </p:txBody>
      </p:sp>
    </p:spTree>
    <p:extLst>
      <p:ext uri="{BB962C8B-B14F-4D97-AF65-F5344CB8AC3E}">
        <p14:creationId xmlns:p14="http://schemas.microsoft.com/office/powerpoint/2010/main" val="3896021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41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9999"/>
            <a:ext cx="8184905" cy="570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8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 at </a:t>
            </a:r>
            <a:r>
              <a:rPr lang="en-US" dirty="0" err="1" smtClean="0"/>
              <a:t>Uber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100+ production apps</a:t>
            </a:r>
          </a:p>
          <a:p>
            <a:r>
              <a:rPr lang="en-US" dirty="0" smtClean="0"/>
              <a:t>30 billion messages / day</a:t>
            </a:r>
          </a:p>
          <a:p>
            <a:r>
              <a:rPr lang="en-US" dirty="0" smtClean="0"/>
              <a:t>Fraud, anomaly detection</a:t>
            </a:r>
          </a:p>
          <a:p>
            <a:r>
              <a:rPr lang="en-US" dirty="0" smtClean="0"/>
              <a:t>Marketing, promotion</a:t>
            </a:r>
          </a:p>
          <a:p>
            <a:r>
              <a:rPr lang="en-US" dirty="0" smtClean="0"/>
              <a:t>Monitoring, feedback</a:t>
            </a:r>
          </a:p>
          <a:p>
            <a:r>
              <a:rPr lang="en-US" dirty="0" smtClean="0"/>
              <a:t>Real time analytics and visualization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2"/>
              </a:rPr>
              <a:t>https://freo.me/siddhi-</a:t>
            </a:r>
            <a:r>
              <a:rPr lang="en-US" sz="1800" dirty="0" smtClean="0">
                <a:hlinkClick r:id="rId2"/>
              </a:rPr>
              <a:t>uber</a:t>
            </a:r>
            <a:r>
              <a:rPr lang="en-US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385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stateful</a:t>
            </a:r>
            <a:r>
              <a:rPr lang="en-US" dirty="0" smtClean="0"/>
              <a:t> query model</a:t>
            </a:r>
          </a:p>
          <a:p>
            <a:r>
              <a:rPr lang="en-US" dirty="0" smtClean="0"/>
              <a:t>SQL-like language for querying streams of data</a:t>
            </a:r>
          </a:p>
          <a:p>
            <a:pPr lvl="1"/>
            <a:r>
              <a:rPr lang="en-US" dirty="0" smtClean="0"/>
              <a:t>Extended with </a:t>
            </a:r>
            <a:r>
              <a:rPr lang="en-US" b="1" dirty="0" smtClean="0"/>
              <a:t>windows</a:t>
            </a:r>
          </a:p>
          <a:p>
            <a:pPr lvl="2"/>
            <a:r>
              <a:rPr lang="en-US" dirty="0" smtClean="0"/>
              <a:t>Time, Event count, batches</a:t>
            </a:r>
          </a:p>
          <a:p>
            <a:pPr lvl="1"/>
            <a:r>
              <a:rPr lang="en-US" dirty="0" smtClean="0"/>
              <a:t>Partitioned</a:t>
            </a:r>
          </a:p>
          <a:p>
            <a:pPr lvl="2"/>
            <a:r>
              <a:rPr lang="en-US" dirty="0" smtClean="0"/>
              <a:t>Based on data in the events</a:t>
            </a:r>
          </a:p>
          <a:p>
            <a:pPr lvl="1"/>
            <a:r>
              <a:rPr lang="en-US" dirty="0" smtClean="0"/>
              <a:t>Pattern matching</a:t>
            </a:r>
          </a:p>
          <a:p>
            <a:pPr lvl="2"/>
            <a:r>
              <a:rPr lang="en-US" dirty="0" smtClean="0"/>
              <a:t>A then B then C within window 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6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Siddhi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Apache Licensed Open Source on </a:t>
            </a:r>
            <a:r>
              <a:rPr lang="en-US" sz="2400" dirty="0" err="1" smtClean="0"/>
              <a:t>Github</a:t>
            </a:r>
            <a:endParaRPr lang="en-US" sz="2400" dirty="0" smtClean="0"/>
          </a:p>
          <a:p>
            <a:pPr lvl="1"/>
            <a:r>
              <a:rPr lang="en-US" sz="2000" dirty="0">
                <a:hlinkClick r:id="rId2"/>
              </a:rPr>
              <a:t>https://github.com/wso2/siddhi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</a:p>
          <a:p>
            <a:r>
              <a:rPr lang="en-US" sz="2400" dirty="0" smtClean="0"/>
              <a:t>Pluggable into Storm, Spark and </a:t>
            </a:r>
            <a:r>
              <a:rPr lang="en-US" sz="2400" smtClean="0"/>
              <a:t>Kafka Streams</a:t>
            </a:r>
            <a:endParaRPr lang="en-US" sz="2400" dirty="0" smtClean="0"/>
          </a:p>
          <a:p>
            <a:r>
              <a:rPr lang="en-US" sz="2400" dirty="0" smtClean="0"/>
              <a:t>Supports millions of events/sec</a:t>
            </a:r>
          </a:p>
          <a:p>
            <a:r>
              <a:rPr lang="en-US" sz="2400" dirty="0">
                <a:hlinkClick r:id="rId3"/>
              </a:rPr>
              <a:t>http://freo.me/</a:t>
            </a:r>
            <a:r>
              <a:rPr lang="en-US" sz="2400" dirty="0" smtClean="0">
                <a:hlinkClick r:id="rId3"/>
              </a:rPr>
              <a:t>DEBS_Siddhi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35" y="3888329"/>
            <a:ext cx="4440366" cy="296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6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SiddhiQL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0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Long-running aggregation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7" y="1684357"/>
            <a:ext cx="7720496" cy="2211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7" y="4254500"/>
            <a:ext cx="76454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93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in Ballerina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722"/>
            <a:ext cx="9144000" cy="5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59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0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 in 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Location </a:t>
            </a:r>
          </a:p>
          <a:p>
            <a:pPr lvl="1"/>
            <a:r>
              <a:rPr lang="en-US" dirty="0" smtClean="0"/>
              <a:t>Logical addresses</a:t>
            </a:r>
          </a:p>
          <a:p>
            <a:r>
              <a:rPr lang="en-US" dirty="0" smtClean="0"/>
              <a:t>Time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Asynchronous, Store/Forward, Replay</a:t>
            </a:r>
          </a:p>
          <a:p>
            <a:r>
              <a:rPr lang="en-US" dirty="0" smtClean="0"/>
              <a:t>Message</a:t>
            </a:r>
          </a:p>
          <a:p>
            <a:pPr lvl="1"/>
            <a:r>
              <a:rPr lang="en-US" dirty="0" smtClean="0"/>
              <a:t>JSON, XML, </a:t>
            </a:r>
            <a:r>
              <a:rPr lang="en-US" dirty="0" err="1" smtClean="0"/>
              <a:t>ProtoBuf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Pattern</a:t>
            </a:r>
          </a:p>
          <a:p>
            <a:pPr lvl="1"/>
            <a:r>
              <a:rPr lang="en-US" dirty="0" smtClean="0"/>
              <a:t>Pub/Sub, Queue, 1-1, 1-many, many-many, request-reply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8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3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Loose coupling via event bus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9144000" cy="4298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https://www.slideshare.net/CentricConsulting/eventdriven-architecture-</a:t>
            </a:r>
            <a:r>
              <a:rPr lang="en-US" dirty="0" smtClean="0">
                <a:hlinkClick r:id="rId3"/>
              </a:rPr>
              <a:t>57613466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3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Message distribution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NATS</a:t>
            </a:r>
          </a:p>
          <a:p>
            <a:r>
              <a:rPr lang="en-US" dirty="0" smtClean="0"/>
              <a:t>MQTT</a:t>
            </a:r>
          </a:p>
          <a:p>
            <a:r>
              <a:rPr lang="en-US" dirty="0" smtClean="0"/>
              <a:t>STOMP</a:t>
            </a:r>
          </a:p>
          <a:p>
            <a:r>
              <a:rPr lang="en-US" dirty="0" smtClean="0"/>
              <a:t>AMQP / </a:t>
            </a:r>
            <a:r>
              <a:rPr lang="en-US" dirty="0" err="1" smtClean="0"/>
              <a:t>RabbitMQ</a:t>
            </a:r>
            <a:endParaRPr lang="en-US" dirty="0" smtClean="0"/>
          </a:p>
          <a:p>
            <a:r>
              <a:rPr lang="en-US" dirty="0" smtClean="0"/>
              <a:t>Kafka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894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text based protocol</a:t>
            </a:r>
          </a:p>
          <a:p>
            <a:r>
              <a:rPr lang="en-US" dirty="0" smtClean="0"/>
              <a:t>Multiple patterns</a:t>
            </a:r>
          </a:p>
          <a:p>
            <a:pPr lvl="1"/>
            <a:r>
              <a:rPr lang="en-US" dirty="0" smtClean="0"/>
              <a:t>Pure Pub/Sub</a:t>
            </a:r>
          </a:p>
          <a:p>
            <a:pPr lvl="1"/>
            <a:r>
              <a:rPr lang="en-US" dirty="0" smtClean="0"/>
              <a:t>Request-Reply</a:t>
            </a:r>
          </a:p>
          <a:p>
            <a:pPr lvl="1"/>
            <a:r>
              <a:rPr lang="en-US" dirty="0" smtClean="0"/>
              <a:t>Queuing</a:t>
            </a:r>
          </a:p>
          <a:p>
            <a:r>
              <a:rPr lang="en-US" dirty="0" smtClean="0"/>
              <a:t>Clustered servers</a:t>
            </a:r>
          </a:p>
          <a:p>
            <a:pPr lvl="1"/>
            <a:r>
              <a:rPr lang="en-US" dirty="0" smtClean="0"/>
              <a:t>Distributed queue across clusters</a:t>
            </a:r>
          </a:p>
          <a:p>
            <a:pPr lvl="1"/>
            <a:r>
              <a:rPr lang="en-US" dirty="0" smtClean="0"/>
              <a:t>Cluster aware clients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95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667</Words>
  <Application>Microsoft Macintosh PowerPoint</Application>
  <PresentationFormat>On-screen Show (4:3)</PresentationFormat>
  <Paragraphs>155</Paragraphs>
  <Slides>47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Office Theme</vt:lpstr>
      <vt:lpstr>Bitmap Image</vt:lpstr>
      <vt:lpstr>Event Based Approaches</vt:lpstr>
      <vt:lpstr>Why Asynchronous?</vt:lpstr>
      <vt:lpstr>Loose coupling</vt:lpstr>
      <vt:lpstr>Event Driven Architecture</vt:lpstr>
      <vt:lpstr>Loose coupling in EDA</vt:lpstr>
      <vt:lpstr>EDA </vt:lpstr>
      <vt:lpstr>Loose coupling via event bus</vt:lpstr>
      <vt:lpstr>Message distribution systems</vt:lpstr>
      <vt:lpstr>NATS</vt:lpstr>
      <vt:lpstr>NATS simple demo </vt:lpstr>
      <vt:lpstr>NATS Streaming</vt:lpstr>
      <vt:lpstr>NATS Streaming</vt:lpstr>
      <vt:lpstr>MQTT</vt:lpstr>
      <vt:lpstr>MQTT</vt:lpstr>
      <vt:lpstr>MQTT Packets http://www.steves-internet-guide.com/mqtt-protocol-messages-overview/ </vt:lpstr>
      <vt:lpstr>PowerPoint Presentation</vt:lpstr>
      <vt:lpstr>PowerPoint Presentation</vt:lpstr>
      <vt:lpstr>STOMP          </vt:lpstr>
      <vt:lpstr>PowerPoint Presentation</vt:lpstr>
      <vt:lpstr>STOMP “verbs”</vt:lpstr>
      <vt:lpstr>AMQP / RabbitMQ</vt:lpstr>
      <vt:lpstr>PowerPoint Presentation</vt:lpstr>
      <vt:lpstr>RabbitMQ</vt:lpstr>
      <vt:lpstr>RabbitMQ</vt:lpstr>
      <vt:lpstr>RabbitMQ performance https://softwaremill.com/mqperf/ </vt:lpstr>
      <vt:lpstr>&gt;1m msgs/sec https://content.pivotal.io/blog/rabbitmq-hits-one-million-messages-per-second-on-google-compute-engine </vt:lpstr>
      <vt:lpstr>ActiveMQ / Artemis</vt:lpstr>
      <vt:lpstr>Artemis </vt:lpstr>
      <vt:lpstr>Artemis Performance https://softwaremill.com/mqperf/ </vt:lpstr>
      <vt:lpstr>Apache Kafka</vt:lpstr>
      <vt:lpstr>Apache Kafka</vt:lpstr>
      <vt:lpstr>Kafka</vt:lpstr>
      <vt:lpstr>Kafka exactly-once semantics</vt:lpstr>
      <vt:lpstr>Kafka Performance</vt:lpstr>
      <vt:lpstr>ZeroMQ</vt:lpstr>
      <vt:lpstr>Streaming </vt:lpstr>
      <vt:lpstr>Stream processing categorization</vt:lpstr>
      <vt:lpstr>Kafka Streams  </vt:lpstr>
      <vt:lpstr>Kafka Streams</vt:lpstr>
      <vt:lpstr>Siddhi at Uber</vt:lpstr>
      <vt:lpstr>Siddhi at Uber</vt:lpstr>
      <vt:lpstr>Siddhi</vt:lpstr>
      <vt:lpstr>Siddhi</vt:lpstr>
      <vt:lpstr>SiddhiQL</vt:lpstr>
      <vt:lpstr>Long-running aggregation </vt:lpstr>
      <vt:lpstr>Streaming in Ballerina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354</cp:revision>
  <dcterms:created xsi:type="dcterms:W3CDTF">2012-03-07T10:41:54Z</dcterms:created>
  <dcterms:modified xsi:type="dcterms:W3CDTF">2018-11-28T20:11:31Z</dcterms:modified>
</cp:coreProperties>
</file>